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6" r:id="rId2"/>
    <p:sldId id="280" r:id="rId3"/>
    <p:sldId id="259" r:id="rId4"/>
    <p:sldId id="289" r:id="rId5"/>
    <p:sldId id="281" r:id="rId6"/>
    <p:sldId id="261" r:id="rId7"/>
    <p:sldId id="293" r:id="rId8"/>
    <p:sldId id="268" r:id="rId9"/>
    <p:sldId id="295" r:id="rId10"/>
    <p:sldId id="296" r:id="rId11"/>
    <p:sldId id="298" r:id="rId12"/>
    <p:sldId id="297" r:id="rId13"/>
    <p:sldId id="300" r:id="rId14"/>
    <p:sldId id="301" r:id="rId15"/>
    <p:sldId id="302" r:id="rId16"/>
    <p:sldId id="307" r:id="rId17"/>
    <p:sldId id="308" r:id="rId18"/>
    <p:sldId id="309" r:id="rId19"/>
    <p:sldId id="305" r:id="rId20"/>
    <p:sldId id="287" r:id="rId21"/>
    <p:sldId id="278" r:id="rId22"/>
    <p:sldId id="276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652B4CC-4EDD-4B4F-914A-07A78BF91D6A}">
          <p14:sldIdLst>
            <p14:sldId id="256"/>
          </p14:sldIdLst>
        </p14:section>
        <p14:section name="Раздел без заголовка" id="{CFB9BBF3-EE74-4994-B940-D7E909B2A4E5}">
          <p14:sldIdLst>
            <p14:sldId id="280"/>
            <p14:sldId id="259"/>
            <p14:sldId id="289"/>
            <p14:sldId id="281"/>
            <p14:sldId id="261"/>
            <p14:sldId id="293"/>
            <p14:sldId id="268"/>
            <p14:sldId id="295"/>
            <p14:sldId id="296"/>
            <p14:sldId id="298"/>
            <p14:sldId id="297"/>
            <p14:sldId id="300"/>
            <p14:sldId id="301"/>
            <p14:sldId id="302"/>
            <p14:sldId id="307"/>
            <p14:sldId id="308"/>
            <p14:sldId id="309"/>
            <p14:sldId id="305"/>
            <p14:sldId id="287"/>
            <p14:sldId id="278"/>
            <p14:sldId id="27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57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раженкова Анастасия Сергеевна" initials="КАС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5" d="100"/>
          <a:sy n="105" d="100"/>
        </p:scale>
        <p:origin x="972" y="96"/>
      </p:cViewPr>
      <p:guideLst>
        <p:guide orient="horz" pos="2157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3A4170-965C-4987-B6DD-DF4D3FF0B203}" type="datetimeFigureOut">
              <a:rPr lang="ru-RU" smtClean="0"/>
              <a:t>15.09.2023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1F6987-2A0F-4704-B2B4-39B00E2BDB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758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altLang="en-US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en-US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ru-RU" altLang="en-US"/>
              <a:t>Вставка таблицы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altLang="en-US"/>
              <a:t>Вставка картинки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ru-RU" altLang="en-US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Встави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Оглавл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altLang="en-US"/>
              <a:t>Образец заголовка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4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ru-RU" altLang="en-US"/>
              <a:t>Введение</a:t>
            </a:r>
          </a:p>
          <a:p>
            <a:pPr lvl="0"/>
            <a:r>
              <a:rPr lang="ru-RU" altLang="en-US"/>
              <a:t>Основной текст 1</a:t>
            </a:r>
          </a:p>
          <a:p>
            <a:pPr lvl="0"/>
            <a:r>
              <a:rPr lang="ru-RU" altLang="en-US"/>
              <a:t>Основной текст 2</a:t>
            </a:r>
          </a:p>
          <a:p>
            <a:pPr lvl="0"/>
            <a:r>
              <a:rPr lang="ru-RU" altLang="en-US"/>
              <a:t>Основной текст 3</a:t>
            </a:r>
          </a:p>
          <a:p>
            <a:pPr lvl="0"/>
            <a:r>
              <a:rPr lang="ru-RU" altLang="en-US"/>
              <a:t>Заключение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Манифест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altLang="en-US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altLang="en-US" dirty="0"/>
              <a:t>Образец текста</a:t>
            </a:r>
          </a:p>
          <a:p>
            <a:pPr lvl="1"/>
            <a:r>
              <a:rPr lang="ru-RU" altLang="en-US" dirty="0"/>
              <a:t>Второй уровень</a:t>
            </a:r>
          </a:p>
          <a:p>
            <a:pPr lvl="2"/>
            <a:r>
              <a:rPr lang="ru-RU" altLang="en-US" dirty="0"/>
              <a:t>Третий уровень</a:t>
            </a:r>
          </a:p>
          <a:p>
            <a:pPr lvl="3"/>
            <a:r>
              <a:rPr lang="ru-RU" altLang="en-US" dirty="0"/>
              <a:t>Четвертый уровень</a:t>
            </a:r>
          </a:p>
          <a:p>
            <a:pPr lvl="4"/>
            <a:r>
              <a:rPr lang="ru-RU" altLang="en-US" dirty="0"/>
              <a:t>Пятый уровень</a:t>
            </a:r>
            <a:endParaRPr lang="ru-RU" alt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2D86A-5F52-4165-8473-F1B836277586}" type="datetime1">
              <a:rPr lang="ru-RU" altLang="en-US" smtClean="0"/>
              <a:pPr/>
              <a:t>15.09.2023</a:t>
            </a:fld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2CD3B-FDDF-4998-970C-76E6E0BEC65F}" type="slidenum">
              <a:rPr lang="ru-RU" altLang="en-US" smtClean="0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0" hangingPunct="1">
        <a:defRPr>
          <a:solidFill>
            <a:schemeClr val="tx2"/>
          </a:solidFill>
        </a:defRPr>
      </a:lvl2pPr>
      <a:lvl3pPr rtl="0" eaLnBrk="1" latinLnBrk="0" hangingPunct="1">
        <a:defRPr>
          <a:solidFill>
            <a:schemeClr val="tx2"/>
          </a:solidFill>
        </a:defRPr>
      </a:lvl3pPr>
      <a:lvl4pPr rtl="0" eaLnBrk="1" latinLnBrk="0" hangingPunct="1">
        <a:defRPr>
          <a:solidFill>
            <a:schemeClr val="tx2"/>
          </a:solidFill>
        </a:defRPr>
      </a:lvl4pPr>
      <a:lvl5pPr rtl="0" eaLnBrk="1" latinLnBrk="0" hangingPunct="1">
        <a:defRPr>
          <a:solidFill>
            <a:schemeClr val="tx2"/>
          </a:solidFill>
        </a:defRPr>
      </a:lvl5pPr>
      <a:lvl6pPr rtl="0" eaLnBrk="1" latinLnBrk="0" hangingPunct="1">
        <a:defRPr>
          <a:solidFill>
            <a:schemeClr val="tx2"/>
          </a:solidFill>
        </a:defRPr>
      </a:lvl6pPr>
      <a:lvl7pPr rtl="0" eaLnBrk="1" latinLnBrk="0" hangingPunct="1">
        <a:defRPr>
          <a:solidFill>
            <a:schemeClr val="tx2"/>
          </a:solidFill>
        </a:defRPr>
      </a:lvl7pPr>
      <a:lvl8pPr rtl="0" eaLnBrk="1" latinLnBrk="0" hangingPunct="1">
        <a:defRPr>
          <a:solidFill>
            <a:schemeClr val="tx2"/>
          </a:solidFill>
        </a:defRPr>
      </a:lvl8pPr>
      <a:lvl9pPr rtl="0" eaLnBrk="1" latinLnBrk="0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24201" y="1094155"/>
            <a:ext cx="63356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МИНИСТЕРСТВО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ОБЩЕГО И ПРОФЕССИОНАЛЬНОГО ОБРАЗОВАНИЯ РОСТОВСКОЙ ОБЛАСТИ</a:t>
            </a:r>
            <a:endParaRPr lang="ru-RU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23734" y="1878647"/>
            <a:ext cx="568821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УПРАВЛЕНИЕ ПО КОНТРОЛЮ И НАДЗОРУ 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 СФЕРЕ ОБРАЗОВАНИЯ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6976" y="2929468"/>
            <a:ext cx="7434071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ОРГАНИЗАЦИЯ ПРОВЕДЕНИЯ АККРЕДИТАЦИОННОГО МОНИТОРИНГА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СИСТЕМЫ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ОБРАЗОВАНИЯ РОСТОВСКОЙ ОБЛАСТИ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algn="r">
              <a:spcBef>
                <a:spcPct val="50000"/>
              </a:spcBef>
              <a:defRPr/>
            </a:pPr>
            <a:endParaRPr lang="ru-RU" sz="1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algn="r">
              <a:spcBef>
                <a:spcPct val="50000"/>
              </a:spcBef>
              <a:defRPr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Васильева Наталья Александровна</a:t>
            </a: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algn="r">
              <a:spcBef>
                <a:spcPct val="50000"/>
              </a:spcBef>
              <a:defRPr/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начальник отдела </a:t>
            </a: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государственной аккредитации </a:t>
            </a:r>
          </a:p>
          <a:p>
            <a:pPr algn="r">
              <a:spcBef>
                <a:spcPct val="50000"/>
              </a:spcBef>
              <a:defRPr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образовательной деятельности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25" y="222582"/>
            <a:ext cx="2439598" cy="151790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86495" y="218501"/>
            <a:ext cx="79317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проведения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аккредитационного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мониторинга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9923881" y="399994"/>
            <a:ext cx="2180907" cy="3905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Размещение итогового отчета на официальных сайтах Рособрнадзора, </a:t>
            </a:r>
            <a:r>
              <a:rPr lang="ru-RU" dirty="0" err="1"/>
              <a:t>Минпросвещения</a:t>
            </a:r>
            <a:r>
              <a:rPr lang="ru-RU" dirty="0"/>
              <a:t> России и Минобрнауки России в сети "Интернет" – </a:t>
            </a:r>
          </a:p>
          <a:p>
            <a:pPr algn="ctr"/>
            <a:r>
              <a:rPr lang="ru-RU" dirty="0"/>
              <a:t>    </a:t>
            </a:r>
            <a:r>
              <a:rPr lang="ru-RU" b="1" dirty="0"/>
              <a:t>до 1 июня 2024 </a:t>
            </a:r>
            <a:r>
              <a:rPr lang="ru-RU" b="1" dirty="0" smtClean="0"/>
              <a:t>год</a:t>
            </a:r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077223" y="799779"/>
            <a:ext cx="1738581" cy="39052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Подготовка рекомендаций по повышению качества образования </a:t>
            </a:r>
            <a:r>
              <a:rPr lang="ru-RU" dirty="0" smtClean="0"/>
              <a:t>- </a:t>
            </a:r>
            <a:r>
              <a:rPr lang="ru-RU" b="1" dirty="0"/>
              <a:t>до 1 мая 2024 </a:t>
            </a:r>
            <a:r>
              <a:rPr lang="ru-RU" b="1" dirty="0" smtClean="0"/>
              <a:t>года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790421" y="1284294"/>
            <a:ext cx="2178725" cy="36235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Направление Рособрнадзором подготовленного Итогового отчета </a:t>
            </a:r>
            <a:r>
              <a:rPr lang="ru-RU" dirty="0" smtClean="0"/>
              <a:t>в </a:t>
            </a:r>
            <a:r>
              <a:rPr lang="ru-RU" dirty="0" err="1"/>
              <a:t>Минпросвещения</a:t>
            </a:r>
            <a:r>
              <a:rPr lang="ru-RU" dirty="0"/>
              <a:t> России и Минобрнауки России - </a:t>
            </a:r>
            <a:r>
              <a:rPr lang="ru-RU" b="1" dirty="0"/>
              <a:t>до 20 марта 2024 </a:t>
            </a:r>
            <a:r>
              <a:rPr lang="ru-RU" b="1" dirty="0" smtClean="0"/>
              <a:t>года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45574" y="2171990"/>
            <a:ext cx="1436770" cy="29094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Подготовка Итогового отчета - </a:t>
            </a:r>
            <a:r>
              <a:rPr lang="ru-RU" b="1" dirty="0"/>
              <a:t>до 15 марта 2024 </a:t>
            </a:r>
            <a:r>
              <a:rPr lang="ru-RU" b="1" dirty="0" smtClean="0"/>
              <a:t>года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410360" y="2475549"/>
            <a:ext cx="1754155" cy="29094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Обработка, обобщение и анализ информации - </a:t>
            </a:r>
            <a:r>
              <a:rPr lang="ru-RU" b="1" dirty="0"/>
              <a:t>до 25 января 2024 </a:t>
            </a:r>
            <a:r>
              <a:rPr lang="ru-RU" b="1" dirty="0" smtClean="0"/>
              <a:t>года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01657" y="2752391"/>
            <a:ext cx="1899643" cy="31464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Сбор информации – </a:t>
            </a:r>
          </a:p>
          <a:p>
            <a:pPr algn="ctr"/>
            <a:r>
              <a:rPr lang="ru-RU" b="1" dirty="0"/>
              <a:t>с 1 сентября по 1 декабря 2023 </a:t>
            </a:r>
            <a:r>
              <a:rPr lang="ru-RU" b="1" dirty="0" smtClean="0"/>
              <a:t>года</a:t>
            </a:r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01326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1302" y="420962"/>
            <a:ext cx="6096000" cy="477053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Организаторы </a:t>
            </a:r>
            <a:r>
              <a:rPr lang="ru-RU" sz="2400" b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аккредитационного</a:t>
            </a:r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мониторинга </a:t>
            </a:r>
            <a:r>
              <a:rPr lang="ru-RU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</a:t>
            </a:r>
            <a:r>
              <a:rPr lang="ru-RU" sz="24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образования: </a:t>
            </a: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Рособрнадзор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Минпросвещения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России,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Минобрнауки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                         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соответствии с приказом  от 24.04.2023 № 660/306/448</a:t>
            </a: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Аккредитационный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мониторинг проводится не реже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раза в 3 года</a:t>
            </a:r>
          </a:p>
          <a:p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3938666"/>
              </p:ext>
            </p:extLst>
          </p:nvPr>
        </p:nvGraphicFramePr>
        <p:xfrm>
          <a:off x="6838604" y="420962"/>
          <a:ext cx="3859876" cy="55471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Acrobat Document" r:id="rId3" imgW="5686284" imgH="8172257" progId="AcroExch.Document.11">
                  <p:embed/>
                </p:oleObj>
              </mc:Choice>
              <mc:Fallback>
                <p:oleObj name="Acrobat Document" r:id="rId3" imgW="5686284" imgH="8172257" progId="AcroExch.Document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8604" y="420962"/>
                        <a:ext cx="3859876" cy="554719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00862" y="4715984"/>
            <a:ext cx="6096000" cy="9510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fontAlgn="base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действия приказа – 01.09.2023</a:t>
            </a:r>
          </a:p>
          <a:p>
            <a:pPr lvl="0" algn="r" fontAlgn="base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действия документа ограничен – 01.09.2028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5880" y="74815"/>
            <a:ext cx="9765453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8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Первоочередные </a:t>
            </a:r>
            <a:r>
              <a:rPr lang="ru-RU" sz="28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организации для проведения </a:t>
            </a:r>
            <a:r>
              <a:rPr lang="ru-RU" sz="28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аккредитационного</a:t>
            </a:r>
            <a:r>
              <a:rPr lang="ru-RU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мониторинга </a:t>
            </a:r>
            <a:endParaRPr lang="ru-RU" sz="2800" b="1" dirty="0">
              <a:solidFill>
                <a:schemeClr val="accent4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6336157"/>
              </p:ext>
            </p:extLst>
          </p:nvPr>
        </p:nvGraphicFramePr>
        <p:xfrm>
          <a:off x="716404" y="1628800"/>
          <a:ext cx="10851503" cy="48248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18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2603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54786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 для достижения аккредитационных показателей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7885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 18.09.2023 (включительно) подготовить приказы: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540385" algn="l"/>
                        </a:tabLs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о назначении ответственных лиц за внесение сведений о показателях </a:t>
                      </a:r>
                      <a:r>
                        <a:rPr lang="ru-RU" sz="16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аккредитационного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мониторинга в личный кабинет в ИС ГА. Ответственные лица несут персональную ответственность за те сведения, которые будут внесены в систему;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- о назначении ответственных лиц за актуализацию информации на сайте ОО. В любой момент в процессе анализа, подготовки рекомендаций, </a:t>
                      </a:r>
                      <a:r>
                        <a:rPr lang="ru-RU" sz="16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Рособрнадзор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будет заходить на сайт и переходить по указанным Вами ссылкам.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65416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Внимательно изучить методику расчета </a:t>
                      </a:r>
                      <a:r>
                        <a:rPr lang="ru-RU" sz="16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аккредитационных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показателей. При заполнении ИС ГА необходимо руководствоваться приложениями № 2 (по школе), № 3 (по СПО) к приказу Федеральной службы по надзору в сфере образования и науки, Министерства просвещения Российской Федерации, Министерства науки и высшего образования Российской Федерации от 24.04.2023 № 660/306/448.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65416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Провести информационно-разъяснительные работы со своими  сотрудниками о процедуре проведения </a:t>
                      </a:r>
                      <a:r>
                        <a:rPr lang="ru-RU" sz="16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аккредитационного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мониторинга, а также внимательно проверить наличие информации и данных по показателям </a:t>
                      </a:r>
                      <a:r>
                        <a:rPr lang="ru-RU" sz="16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аккредитационного</a:t>
                      </a: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мониторинга, необходимых для внесения в ИС ГА.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97885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Приказы о назначении ответственных лиц</a:t>
                      </a:r>
                      <a:r>
                        <a:rPr lang="ru-RU" sz="16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направляют по электронной почте: </a:t>
                      </a:r>
                      <a:endParaRPr lang="ru-RU" sz="1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65416"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ru-RU" sz="16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Муниципальные координаторы:  </a:t>
                      </a:r>
                      <a:r>
                        <a:rPr lang="en-US" sz="16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kuc_mc@rostobr.ru</a:t>
                      </a:r>
                      <a:r>
                        <a:rPr lang="ru-RU" sz="16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r>
                        <a:rPr lang="ru-RU" sz="16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285750" indent="-285750" algn="just">
                        <a:buFontTx/>
                        <a:buChar char="-"/>
                      </a:pPr>
                      <a:r>
                        <a:rPr lang="ru-RU" sz="16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Образовательные организации СПО: </a:t>
                      </a:r>
                      <a:r>
                        <a:rPr kumimoji="0" lang="en-US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pavlova_oa@rostobr.ru</a:t>
                      </a:r>
                      <a:r>
                        <a:rPr kumimoji="0" lang="ru-RU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47759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0305" y="93613"/>
            <a:ext cx="11065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Формирование </a:t>
            </a:r>
            <a:r>
              <a:rPr lang="ru-RU" sz="24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перечня аккредитованных образовательных программ (Школа/СПО)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39495" y="2438601"/>
            <a:ext cx="37446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Критерии отбора программ</a:t>
            </a:r>
            <a:endParaRPr lang="ru-RU" sz="2800" b="1" dirty="0">
              <a:solidFill>
                <a:schemeClr val="accent4">
                  <a:lumMod val="20000"/>
                  <a:lumOff val="8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609323" y="3943529"/>
            <a:ext cx="5710334" cy="6122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5. ОП </a:t>
            </a:r>
            <a:r>
              <a:rPr lang="ru-RU" dirty="0"/>
              <a:t>СПО – на базе 9 </a:t>
            </a:r>
            <a:r>
              <a:rPr lang="ru-RU" dirty="0" err="1"/>
              <a:t>кл</a:t>
            </a:r>
            <a:r>
              <a:rPr lang="ru-RU" dirty="0"/>
              <a:t>. (11 </a:t>
            </a:r>
            <a:r>
              <a:rPr lang="ru-RU" dirty="0" err="1"/>
              <a:t>кл</a:t>
            </a:r>
            <a:r>
              <a:rPr lang="ru-RU" dirty="0"/>
              <a:t>. – если нет 9 </a:t>
            </a:r>
            <a:r>
              <a:rPr lang="ru-RU" dirty="0" err="1"/>
              <a:t>кл</a:t>
            </a:r>
            <a:r>
              <a:rPr lang="ru-RU" dirty="0"/>
              <a:t>.)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609323" y="2963970"/>
            <a:ext cx="5710334" cy="8574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4. Наличие </a:t>
            </a:r>
            <a:r>
              <a:rPr lang="ru-RU" dirty="0" smtClean="0"/>
              <a:t>выпускников:</a:t>
            </a:r>
          </a:p>
          <a:p>
            <a:pPr algn="ctr"/>
            <a:r>
              <a:rPr lang="ru-RU" dirty="0" smtClean="0"/>
              <a:t> </a:t>
            </a:r>
            <a:r>
              <a:rPr lang="ru-RU" dirty="0"/>
              <a:t>в 2021 г., </a:t>
            </a:r>
            <a:r>
              <a:rPr lang="ru-RU" dirty="0" smtClean="0"/>
              <a:t>2022 г. - для СПО;  </a:t>
            </a:r>
          </a:p>
          <a:p>
            <a:pPr algn="ctr"/>
            <a:r>
              <a:rPr lang="ru-RU" dirty="0" smtClean="0"/>
              <a:t>в 2022 </a:t>
            </a:r>
            <a:r>
              <a:rPr lang="ru-RU" dirty="0" smtClean="0"/>
              <a:t>г. – для ШКОЛЫ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609323" y="1620994"/>
            <a:ext cx="5710334" cy="3453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2. Наличие </a:t>
            </a:r>
            <a:r>
              <a:rPr lang="ru-RU" dirty="0"/>
              <a:t>программы/УГС в аккредитации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609323" y="2082536"/>
            <a:ext cx="5710334" cy="7121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3. Коды</a:t>
            </a:r>
            <a:r>
              <a:rPr lang="ru-RU" dirty="0"/>
              <a:t>, наименования специальностей/профессий соответствуют законодательству РФ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609323" y="1080611"/>
            <a:ext cx="5710334" cy="4372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1. Наличие </a:t>
            </a:r>
            <a:r>
              <a:rPr lang="ru-RU" dirty="0"/>
              <a:t>программы в лицензии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798064" y="5065776"/>
            <a:ext cx="7004304" cy="338328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Подлежат </a:t>
            </a:r>
            <a:r>
              <a:rPr lang="ru-RU" dirty="0" err="1" smtClean="0"/>
              <a:t>аккредитационному</a:t>
            </a:r>
            <a:r>
              <a:rPr lang="ru-RU" dirty="0" smtClean="0"/>
              <a:t> мониторингу: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68680" y="5522245"/>
            <a:ext cx="10396728" cy="49096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smtClean="0">
                <a:solidFill>
                  <a:srgbClr val="FF0000"/>
                </a:solidFill>
              </a:rPr>
              <a:t>!!!</a:t>
            </a:r>
            <a:r>
              <a:rPr lang="en-US" dirty="0" smtClean="0"/>
              <a:t> </a:t>
            </a:r>
            <a:r>
              <a:rPr lang="ru-RU" b="1" dirty="0" smtClean="0"/>
              <a:t>- образовательные программы, по которым набор на 2023-2024 учебный год не осуществлялся;</a:t>
            </a:r>
            <a:endParaRPr lang="ru-RU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68680" y="6199632"/>
            <a:ext cx="10396728" cy="48567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rgbClr val="FF0000"/>
                </a:solidFill>
              </a:rPr>
              <a:t>!!!</a:t>
            </a:r>
            <a:r>
              <a:rPr lang="en-US" dirty="0" smtClean="0"/>
              <a:t> </a:t>
            </a:r>
            <a:r>
              <a:rPr lang="ru-RU" b="1" dirty="0" smtClean="0"/>
              <a:t>- образовательные программы, которые не реализуются  в 2023-2024 учебном году.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558332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86494" y="218501"/>
            <a:ext cx="869618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Система «Государственная Аккредитация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(ИС ГА)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государственное бюджетное учреждение «Национальное аккредитационное агентство в сфере образования»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49138" y="1060523"/>
            <a:ext cx="358295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85750" algn="just">
              <a:buFont typeface="Wingdings" panose="05000000000000000000" pitchFamily="2" charset="2"/>
              <a:buChar char="Ø"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работы Вход в личный кабинет образовательной организации в информационной системе государственной аккредитации 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isga.obrnadzor.gov.ru</a:t>
            </a:r>
            <a:r>
              <a:rPr lang="ru-RU" sz="1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285750" algn="just">
              <a:buFont typeface="Wingdings" panose="05000000000000000000" pitchFamily="2" charset="2"/>
              <a:buChar char="Ø"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Ввод данных ОО через ИС ГА</a:t>
            </a:r>
          </a:p>
          <a:p>
            <a:pPr indent="-285750" algn="just">
              <a:buFont typeface="Wingdings" panose="05000000000000000000" pitchFamily="2" charset="2"/>
              <a:buChar char="Ø"/>
            </a:pP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592" y="3126466"/>
            <a:ext cx="4580212" cy="309705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859" y="1124712"/>
            <a:ext cx="4316782" cy="298579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0691" y="3429000"/>
            <a:ext cx="5001196" cy="2897155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10911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44700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086494" y="218501"/>
            <a:ext cx="869618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Информационная Система «Государственная Аккредитация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(ИС ГА)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государственное бюджетное учреждение «Национальное аккредитационное агентство в сфере образования»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8853" y="1351861"/>
            <a:ext cx="35829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85750" algn="just">
              <a:buFont typeface="Wingdings" panose="05000000000000000000" pitchFamily="2" charset="2"/>
              <a:buChar char="Ø"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Ввод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данных ОО через ИС ГА</a:t>
            </a:r>
          </a:p>
          <a:p>
            <a:pPr indent="-285750" algn="just">
              <a:buFont typeface="Wingdings" panose="05000000000000000000" pitchFamily="2" charset="2"/>
              <a:buChar char="Ø"/>
            </a:pP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/>
          <a:stretch>
            <a:fillRect/>
          </a:stretch>
        </p:blipFill>
        <p:spPr>
          <a:xfrm>
            <a:off x="3554963" y="1312998"/>
            <a:ext cx="8238931" cy="5330398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10594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4604" y="265699"/>
            <a:ext cx="8237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(ШКОЛА / СПО) </a:t>
            </a:r>
            <a:endParaRPr lang="ru-RU" b="1" baseline="-2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501556"/>
              </p:ext>
            </p:extLst>
          </p:nvPr>
        </p:nvGraphicFramePr>
        <p:xfrm>
          <a:off x="868680" y="1051561"/>
          <a:ext cx="10683239" cy="1597274"/>
        </p:xfrm>
        <a:graphic>
          <a:graphicData uri="http://schemas.openxmlformats.org/drawingml/2006/table">
            <a:tbl>
              <a:tblPr/>
              <a:tblGrid>
                <a:gridCol w="723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815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4024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269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41122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1898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 электронной информационно-образовательной </a:t>
                      </a: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среды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Имеется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865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имеется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008376" y="2796216"/>
            <a:ext cx="89062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Не менее четырех из следующих компонентов: </a:t>
            </a:r>
            <a:endParaRPr lang="ru-RU" b="1" dirty="0" smtClean="0"/>
          </a:p>
          <a:p>
            <a:pPr marL="342900" indent="-342900">
              <a:buAutoNum type="arabicParenR"/>
            </a:pPr>
            <a:r>
              <a:rPr lang="ru-RU" dirty="0" smtClean="0"/>
              <a:t>доступ </a:t>
            </a:r>
            <a:r>
              <a:rPr lang="ru-RU" dirty="0"/>
              <a:t>к сети «Интернет» (далее – сеть «Интернет»);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локальный </a:t>
            </a:r>
            <a:r>
              <a:rPr lang="ru-RU" dirty="0"/>
              <a:t>нормативный акт об ЭИОС;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наличие </a:t>
            </a:r>
            <a:r>
              <a:rPr lang="ru-RU" dirty="0"/>
              <a:t>доступа к </a:t>
            </a:r>
            <a:r>
              <a:rPr lang="ru-RU" dirty="0" smtClean="0"/>
              <a:t>цифровой (электронной) библиотеке; </a:t>
            </a:r>
          </a:p>
          <a:p>
            <a:pPr marL="342900" indent="-342900">
              <a:buAutoNum type="arabicParenR"/>
            </a:pPr>
            <a:r>
              <a:rPr lang="ru-RU" dirty="0" smtClean="0"/>
              <a:t>наличие </a:t>
            </a:r>
            <a:r>
              <a:rPr lang="ru-RU" dirty="0"/>
              <a:t>доступа к электронным образовательным ресурсам и (или) профессиональным базам данных (подборкам информационных ресурсов по тематикам в соответствии с содержанием реализуемой </a:t>
            </a:r>
            <a:r>
              <a:rPr lang="ru-RU" dirty="0" smtClean="0"/>
              <a:t>ОП); </a:t>
            </a:r>
          </a:p>
          <a:p>
            <a:pPr marL="342900" indent="-342900">
              <a:buAutoNum type="arabicParenR"/>
            </a:pPr>
            <a:r>
              <a:rPr lang="ru-RU" dirty="0" smtClean="0"/>
              <a:t>наличие </a:t>
            </a:r>
            <a:r>
              <a:rPr lang="ru-RU" dirty="0"/>
              <a:t>доступа к электронной системе учета обучающихся, учета и хранения их образовательных результатов (электронный журнал);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наличие </a:t>
            </a:r>
            <a:r>
              <a:rPr lang="ru-RU" dirty="0"/>
              <a:t>возможности взаимодействия педагогических работников с обучающимися (личные кабинеты обучающихся и преподавателей) в ЭИОС;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 </a:t>
            </a:r>
            <a:r>
              <a:rPr lang="ru-RU" dirty="0"/>
              <a:t>наличие доступа к электронному расписанию; </a:t>
            </a:r>
            <a:endParaRPr lang="ru-RU" dirty="0" smtClean="0"/>
          </a:p>
          <a:p>
            <a:pPr marL="342900" indent="-342900">
              <a:buAutoNum type="arabicParenR"/>
            </a:pPr>
            <a:r>
              <a:rPr lang="ru-RU" dirty="0" smtClean="0"/>
              <a:t>личный </a:t>
            </a:r>
            <a:r>
              <a:rPr lang="ru-RU" dirty="0"/>
              <a:t>кабинет в ФГИС «Моя школа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      </a:t>
            </a:r>
            <a:r>
              <a:rPr lang="ru-RU" dirty="0" smtClean="0">
                <a:solidFill>
                  <a:srgbClr val="FF0000"/>
                </a:solidFill>
              </a:rPr>
              <a:t>Подтверждается </a:t>
            </a:r>
            <a:r>
              <a:rPr lang="ru-RU" dirty="0">
                <a:solidFill>
                  <a:srgbClr val="FF0000"/>
                </a:solidFill>
              </a:rPr>
              <a:t>ссылками на соответствующую </a:t>
            </a:r>
            <a:r>
              <a:rPr lang="ru-RU" dirty="0" smtClean="0">
                <a:solidFill>
                  <a:srgbClr val="FF0000"/>
                </a:solidFill>
              </a:rPr>
              <a:t>информацию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68680" y="2796216"/>
            <a:ext cx="2027152" cy="39246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РАСЧЕТА ПОКАЗАТЕЛЯ АП</a:t>
            </a:r>
            <a:r>
              <a:rPr lang="ru-RU" b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b="1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9302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4604" y="265699"/>
            <a:ext cx="8237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(СПО) </a:t>
            </a:r>
            <a:endParaRPr lang="ru-RU" b="1" baseline="-2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786481"/>
              </p:ext>
            </p:extLst>
          </p:nvPr>
        </p:nvGraphicFramePr>
        <p:xfrm>
          <a:off x="752219" y="603260"/>
          <a:ext cx="10680828" cy="1792468"/>
        </p:xfrm>
        <a:graphic>
          <a:graphicData uri="http://schemas.openxmlformats.org/drawingml/2006/table">
            <a:tbl>
              <a:tblPr/>
              <a:tblGrid>
                <a:gridCol w="699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815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4024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269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35401"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4111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выпускников, трудоустроившихся в течение календарного года, следующего за годом выпуска, в общей численности выпускников по образовательной программе среднего профессионального образования - АП</a:t>
                      </a:r>
                      <a:r>
                        <a:rPr kumimoji="0" lang="ru-RU" altLang="ru-RU" sz="1800" b="0" i="0" u="none" strike="noStrike" kern="1200" cap="none" spc="0" normalizeH="0" baseline="-25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51% и более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313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31% - 50%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35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31%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219" y="2669235"/>
            <a:ext cx="2027152" cy="39875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РАСЧЕТА ПОКАЗАТЕЛЯ АП</a:t>
            </a:r>
            <a:r>
              <a:rPr lang="ru-RU" b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b="1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99232" y="2816352"/>
            <a:ext cx="90525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Рассчитывается </a:t>
            </a:r>
            <a:r>
              <a:rPr lang="ru-RU" dirty="0"/>
              <a:t>по образовательной </a:t>
            </a:r>
            <a:r>
              <a:rPr lang="ru-RU" dirty="0" smtClean="0"/>
              <a:t>программе. </a:t>
            </a:r>
          </a:p>
          <a:p>
            <a:pPr marL="342900" indent="-342900">
              <a:buAutoNum type="arabicPeriod"/>
            </a:pPr>
            <a:r>
              <a:rPr lang="ru-RU" dirty="0" smtClean="0"/>
              <a:t>Не </a:t>
            </a:r>
            <a:r>
              <a:rPr lang="ru-RU" dirty="0"/>
              <a:t>используются сведения о трудовой и иной деятельности граждан, которые отсутствуют в Фонде пенсионного и социального страхования Российской Федерации и не предоставляются в рамках проводимого Федеральной службой по труду и занятости мониторинга (проходивших службу в армии (в </a:t>
            </a:r>
            <a:r>
              <a:rPr lang="ru-RU" dirty="0" err="1"/>
              <a:t>т.ч</a:t>
            </a:r>
            <a:r>
              <a:rPr lang="ru-RU" dirty="0"/>
              <a:t>. по призыву), состоявших на службе в органах и организациях, пенсионное обеспечение которых осуществляется иными органами и организациями, кроме Фонда пенсионного и социального страхования Российской Федерации. </a:t>
            </a:r>
            <a:endParaRPr lang="ru-RU" dirty="0" smtClean="0"/>
          </a:p>
          <a:p>
            <a:pPr marL="342900" indent="-342900">
              <a:buAutoNum type="arabicPeriod"/>
            </a:pPr>
            <a:r>
              <a:rPr lang="ru-RU" dirty="0" smtClean="0"/>
              <a:t>При </a:t>
            </a:r>
            <a:r>
              <a:rPr lang="ru-RU" dirty="0"/>
              <a:t>условии одновременного наличия у выпускника нескольких статусов («продолживший обучение», «трудоустроен», «</a:t>
            </a:r>
            <a:r>
              <a:rPr lang="ru-RU" dirty="0" err="1"/>
              <a:t>самозанятый</a:t>
            </a:r>
            <a:r>
              <a:rPr lang="ru-RU" dirty="0"/>
              <a:t>» или «индивидуальный предприниматель» в целях исключения дублирования данных учитывается только один из статусов выпускника в следующем порядке по приоритету (от наиболее приоритетного к наименее приоритетному): «трудоустроенный</a:t>
            </a:r>
            <a:r>
              <a:rPr lang="ru-RU" dirty="0" smtClean="0"/>
              <a:t>»    </a:t>
            </a:r>
            <a:r>
              <a:rPr lang="ru-RU" dirty="0"/>
              <a:t>«индивидуальный предприниматель</a:t>
            </a:r>
            <a:r>
              <a:rPr lang="ru-RU" dirty="0" smtClean="0"/>
              <a:t>»     </a:t>
            </a:r>
            <a:r>
              <a:rPr lang="ru-RU" dirty="0"/>
              <a:t>«</a:t>
            </a:r>
            <a:r>
              <a:rPr lang="ru-RU" dirty="0" err="1"/>
              <a:t>самозанятый</a:t>
            </a:r>
            <a:r>
              <a:rPr lang="ru-RU" dirty="0" smtClean="0"/>
              <a:t>»       </a:t>
            </a:r>
            <a:r>
              <a:rPr lang="ru-RU" dirty="0"/>
              <a:t>«продолживший </a:t>
            </a:r>
            <a:r>
              <a:rPr lang="ru-RU" dirty="0" smtClean="0"/>
              <a:t>обучение».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9742516" y="6318504"/>
            <a:ext cx="24273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367528" y="6574490"/>
            <a:ext cx="18288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7159752" y="6574490"/>
            <a:ext cx="28346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27081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4604" y="265699"/>
            <a:ext cx="8237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СПО; Показатель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-ШКОЛА </a:t>
            </a:r>
            <a:endParaRPr lang="ru-RU" b="1" baseline="-2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10308"/>
              </p:ext>
            </p:extLst>
          </p:nvPr>
        </p:nvGraphicFramePr>
        <p:xfrm>
          <a:off x="752219" y="635031"/>
          <a:ext cx="10680828" cy="1957206"/>
        </p:xfrm>
        <a:graphic>
          <a:graphicData uri="http://schemas.openxmlformats.org/drawingml/2006/table">
            <a:tbl>
              <a:tblPr/>
              <a:tblGrid>
                <a:gridCol w="11314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97103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5144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1269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05031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4111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Участие обучающихся образовательной организации в оценочных процедурах, проведенных в рамках мониторинга системы образования, - АП</a:t>
                      </a:r>
                      <a:r>
                        <a:rPr kumimoji="0" lang="ru-RU" altLang="ru-RU" sz="2000" b="0" i="0" u="none" strike="noStrike" kern="1200" cap="none" spc="0" normalizeH="0" baseline="-25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Принимали участие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9777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принимали участие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219" y="5020056"/>
            <a:ext cx="2027152" cy="16367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РАСЧЕТА ПОКАЗАТЕЛЯ</a:t>
            </a:r>
            <a:endParaRPr lang="ru-RU" b="1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9817614"/>
              </p:ext>
            </p:extLst>
          </p:nvPr>
        </p:nvGraphicFramePr>
        <p:xfrm>
          <a:off x="752219" y="2788530"/>
          <a:ext cx="10661903" cy="1957206"/>
        </p:xfrm>
        <a:graphic>
          <a:graphicData uri="http://schemas.openxmlformats.org/drawingml/2006/table">
            <a:tbl>
              <a:tblPr/>
              <a:tblGrid>
                <a:gridCol w="1144732"/>
                <a:gridCol w="5964216"/>
                <a:gridCol w="2427334"/>
                <a:gridCol w="1125621"/>
              </a:tblGrid>
              <a:tr h="774606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26776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Участие обучающихся в оценочных мероприятиях, проведенных в рамках мониторинга системы образования, - АП</a:t>
                      </a:r>
                      <a:r>
                        <a:rPr kumimoji="0" lang="ru-RU" altLang="ru-RU" sz="2000" b="0" i="0" u="none" strike="noStrike" kern="1200" cap="none" spc="0" normalizeH="0" baseline="-25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Принимали участие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902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принимали участие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Скругленный прямоугольник 6"/>
          <p:cNvSpPr/>
          <p:nvPr/>
        </p:nvSpPr>
        <p:spPr>
          <a:xfrm>
            <a:off x="3896090" y="4942029"/>
            <a:ext cx="7046229" cy="621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Рассчитывается по организации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896091" y="5775960"/>
            <a:ext cx="7046228" cy="6636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Учитывается наличие обучающихся, участвовавших во всероссийских проверочных работах</a:t>
            </a:r>
            <a:endParaRPr lang="ru-RU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3145536" y="5132580"/>
            <a:ext cx="402336" cy="287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3145536" y="5979577"/>
            <a:ext cx="402336" cy="3206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61134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4604" y="265699"/>
            <a:ext cx="8237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(СПО) </a:t>
            </a:r>
            <a:endParaRPr lang="ru-RU" b="1" baseline="-2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521482"/>
              </p:ext>
            </p:extLst>
          </p:nvPr>
        </p:nvGraphicFramePr>
        <p:xfrm>
          <a:off x="752219" y="603260"/>
          <a:ext cx="10680828" cy="2524000"/>
        </p:xfrm>
        <a:graphic>
          <a:graphicData uri="http://schemas.openxmlformats.org/drawingml/2006/table">
            <a:tbl>
              <a:tblPr/>
              <a:tblGrid>
                <a:gridCol w="699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24284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59689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114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35401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4111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Медианный результат предшествующей аттестации обучающихся образовательной организации в форме демонстрационного экзамена по образовательной программе среднего профессионального образования (если образовательной программой предусмотрено наличие демонстрационного экзамена), - АП</a:t>
                      </a:r>
                      <a:r>
                        <a:rPr kumimoji="0" lang="ru-RU" altLang="ru-RU" sz="20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Выше или равен медианному значению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867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Меньше медианного значения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219" y="3319272"/>
            <a:ext cx="2027152" cy="31120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РАСЧЕТА ПОКАЗАТЕЛЯ АП</a:t>
            </a:r>
            <a:r>
              <a:rPr lang="ru-RU" b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b="1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384026" y="3339367"/>
            <a:ext cx="8049021" cy="9278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Медианное значение результатов прохождения только итоговой аттестации за последние двенадцать месяцев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84026" y="4677491"/>
            <a:ext cx="8049021" cy="621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Форма демонстрационного экзамена среди обучающихся выпускного курса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384026" y="5546224"/>
            <a:ext cx="8049021" cy="621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Рассчитывается по образовательной программе</a:t>
            </a: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2901820" y="3741576"/>
            <a:ext cx="410547" cy="2892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2901820" y="4825353"/>
            <a:ext cx="410547" cy="3253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2876425" y="5701492"/>
            <a:ext cx="435942" cy="3105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5676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4604" y="265699"/>
            <a:ext cx="8237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(СПО) </a:t>
            </a:r>
            <a:endParaRPr lang="ru-RU" b="1" baseline="-2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092603"/>
              </p:ext>
            </p:extLst>
          </p:nvPr>
        </p:nvGraphicFramePr>
        <p:xfrm>
          <a:off x="752219" y="603260"/>
          <a:ext cx="10680828" cy="2950706"/>
        </p:xfrm>
        <a:graphic>
          <a:graphicData uri="http://schemas.openxmlformats.org/drawingml/2006/table">
            <a:tbl>
              <a:tblPr/>
              <a:tblGrid>
                <a:gridCol w="699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2761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636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114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35401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4111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педагогических работников, обеспечивающих освоение обучающимися профессиональных модулей образовательной программы среднего профессионального образования, имеющих опыт деятельности не менее одного года в организациях, направление деятельности которых соответствует области профессиональной деятельности, в общей численности педагогических работников, участвующих в реализации профессиональных модулей соответствующей образовательной программы среднего профессионального образования, - АП</a:t>
                      </a:r>
                      <a:r>
                        <a:rPr kumimoji="0" lang="ru-RU" altLang="ru-RU" sz="16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6" marB="366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25% и более</a:t>
                      </a:r>
                    </a:p>
                  </a:txBody>
                  <a:tcPr marL="22271" marR="22271" marT="36636" marB="366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2271" marR="22271" marT="36636" marB="366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867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25%</a:t>
                      </a:r>
                    </a:p>
                  </a:txBody>
                  <a:tcPr marL="22271" marR="22271" marT="36636" marB="366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6" marB="366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219" y="3797559"/>
            <a:ext cx="2027152" cy="284098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РАСЧЕТА ПОКАЗАТЕЛЯ АП</a:t>
            </a:r>
            <a:r>
              <a:rPr lang="ru-RU" b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b="1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52928" y="3797559"/>
            <a:ext cx="9070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 smtClean="0"/>
              <a:t>Рассчитывается </a:t>
            </a:r>
            <a:r>
              <a:rPr lang="ru-RU" sz="1600" dirty="0"/>
              <a:t>по образовательной программе СПО </a:t>
            </a:r>
            <a:endParaRPr lang="ru-RU" sz="1600" dirty="0" smtClean="0"/>
          </a:p>
          <a:p>
            <a:pPr marL="342900" indent="-342900">
              <a:buAutoNum type="arabicPeriod"/>
            </a:pPr>
            <a:r>
              <a:rPr lang="ru-RU" sz="1600" dirty="0" smtClean="0"/>
              <a:t>Информация </a:t>
            </a:r>
            <a:r>
              <a:rPr lang="ru-RU" sz="1600" dirty="0"/>
              <a:t>предоставляется по старшему курсу </a:t>
            </a:r>
            <a:endParaRPr lang="ru-RU" sz="1600" dirty="0" smtClean="0"/>
          </a:p>
          <a:p>
            <a:pPr marL="342900" indent="-342900">
              <a:buAutoNum type="arabicPeriod"/>
            </a:pPr>
            <a:r>
              <a:rPr lang="ru-RU" sz="1600" dirty="0" smtClean="0"/>
              <a:t>Приоритетная </a:t>
            </a:r>
            <a:r>
              <a:rPr lang="ru-RU" sz="1600" dirty="0"/>
              <a:t>форма обучения очная </a:t>
            </a:r>
            <a:endParaRPr lang="ru-RU" sz="1600" dirty="0" smtClean="0"/>
          </a:p>
          <a:p>
            <a:pPr marL="342900" indent="-342900">
              <a:buAutoNum type="arabicPeriod"/>
            </a:pPr>
            <a:r>
              <a:rPr lang="ru-RU" sz="1600" dirty="0" smtClean="0"/>
              <a:t>Учитываются </a:t>
            </a:r>
            <a:r>
              <a:rPr lang="ru-RU" sz="1600" dirty="0"/>
              <a:t>педагогические работники, обеспечивающие освоение обучающимися профессиональных модулей ОП СПО, в том числе внешние совместители и лица, работающие по договорам гражданско-правового характера. </a:t>
            </a:r>
            <a:endParaRPr lang="ru-RU" sz="1600" dirty="0" smtClean="0"/>
          </a:p>
          <a:p>
            <a:pPr marL="342900" indent="-342900">
              <a:buAutoNum type="arabicPeriod"/>
            </a:pPr>
            <a:r>
              <a:rPr lang="ru-RU" sz="1600" dirty="0" smtClean="0"/>
              <a:t>Для </a:t>
            </a:r>
            <a:r>
              <a:rPr lang="ru-RU" sz="1600" dirty="0"/>
              <a:t>педагогических работников, реализующих профессиональные модули ОП СПО в области физической культуры и спорта, в области культуры и искусств, педагогического образования, к стажу работы в данной профессиональной области относится в </a:t>
            </a:r>
            <a:r>
              <a:rPr lang="ru-RU" sz="1600" dirty="0" err="1"/>
              <a:t>т.ч</a:t>
            </a:r>
            <a:r>
              <a:rPr lang="ru-RU" sz="1600" dirty="0"/>
              <a:t>. педагогическая деятельность в профессиональной организации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1932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4604" y="265699"/>
            <a:ext cx="8237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СПО; Показатель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-ШКОЛА </a:t>
            </a:r>
            <a:endParaRPr lang="ru-RU" b="1" baseline="-2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973693"/>
              </p:ext>
            </p:extLst>
          </p:nvPr>
        </p:nvGraphicFramePr>
        <p:xfrm>
          <a:off x="752219" y="635031"/>
          <a:ext cx="10680828" cy="2889762"/>
        </p:xfrm>
        <a:graphic>
          <a:graphicData uri="http://schemas.openxmlformats.org/drawingml/2006/table">
            <a:tbl>
              <a:tblPr/>
              <a:tblGrid>
                <a:gridCol w="9668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774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0078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573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072044"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69588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педагогических работников, имеющих первую или высшую квалификационные категории, ученое звание и (или) ученую степень и (или) лиц, приравненных к ним, в общей численности педагогических работников, участвующих в реализации соответствующей образовательной программы среднего профессионального образования, - АП</a:t>
                      </a:r>
                      <a:r>
                        <a:rPr kumimoji="0" lang="ru-RU" altLang="ru-RU" sz="18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Более или равна 25%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7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10 - 24%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4746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10%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752219" y="3694176"/>
            <a:ext cx="2027152" cy="289864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РАСЧЕТА ПОКАЗАТЕЛЯ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</a:t>
            </a:r>
            <a:r>
              <a:rPr lang="ru-RU" b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2928" y="3694176"/>
            <a:ext cx="9070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 smtClean="0"/>
              <a:t>Рассчитывается </a:t>
            </a:r>
            <a:r>
              <a:rPr lang="ru-RU" sz="1600" dirty="0"/>
              <a:t>по образовательной программе СПО </a:t>
            </a:r>
            <a:endParaRPr lang="ru-RU" sz="1600" dirty="0" smtClean="0"/>
          </a:p>
          <a:p>
            <a:pPr marL="342900" indent="-342900">
              <a:buAutoNum type="arabicPeriod"/>
            </a:pPr>
            <a:r>
              <a:rPr lang="ru-RU" sz="1600" dirty="0" smtClean="0"/>
              <a:t>Приоритетная </a:t>
            </a:r>
            <a:r>
              <a:rPr lang="ru-RU" sz="1600" dirty="0"/>
              <a:t>форма обучения </a:t>
            </a:r>
            <a:r>
              <a:rPr lang="ru-RU" sz="1600" dirty="0" smtClean="0"/>
              <a:t>очная (при ее отсутствии – очно-заочная, при отсутствии очно-заочной – заочная)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За весь период реализации ООП </a:t>
            </a:r>
          </a:p>
          <a:p>
            <a:pPr marL="342900" indent="-342900">
              <a:buAutoNum type="arabicPeriod"/>
            </a:pPr>
            <a:r>
              <a:rPr lang="ru-RU" sz="1600" dirty="0" smtClean="0"/>
              <a:t>Учитываются в </a:t>
            </a:r>
            <a:r>
              <a:rPr lang="ru-RU" sz="1600" dirty="0" err="1" smtClean="0"/>
              <a:t>т.ч</a:t>
            </a:r>
            <a:r>
              <a:rPr lang="ru-RU" sz="1600" dirty="0" smtClean="0"/>
              <a:t>. внешние совместители и лица, работающие по договорам гражданско-правового характера</a:t>
            </a:r>
          </a:p>
          <a:p>
            <a:pPr marL="342900" indent="-342900">
              <a:buAutoNum type="arabicPeriod"/>
            </a:pPr>
            <a:r>
              <a:rPr lang="ru-RU" sz="1600" dirty="0"/>
              <a:t>Используются сведения о педагогических работниках, имеющих квалификационные категории по должности «Учитель» и (или) «Преподаватель», и (или) ученое звание и (или) ученую степень (в </a:t>
            </a:r>
            <a:r>
              <a:rPr lang="ru-RU" sz="1600" dirty="0" err="1"/>
              <a:t>т.ч</a:t>
            </a:r>
            <a:r>
              <a:rPr lang="ru-RU" sz="1600" dirty="0"/>
              <a:t>. богословские ученые степени и звания) и лиц, приравненных к ним, участвующих в реализации учебного плана ОП СПО </a:t>
            </a:r>
            <a:endParaRPr lang="ru-RU" sz="1600" dirty="0" smtClean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64561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4604" y="265699"/>
            <a:ext cx="8237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-ШКОЛА </a:t>
            </a:r>
            <a:endParaRPr lang="ru-RU" b="1" baseline="-2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0624" y="3771905"/>
            <a:ext cx="2027152" cy="27614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РАСЧЕТА ПОКАЗАТЕЛЯ</a:t>
            </a:r>
            <a:endParaRPr lang="ru-RU" b="1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70632" y="3983736"/>
            <a:ext cx="8388095" cy="6636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/>
              <a:t>Учитываются в </a:t>
            </a:r>
            <a:r>
              <a:rPr lang="ru-RU" sz="1600" dirty="0" err="1"/>
              <a:t>т.ч</a:t>
            </a:r>
            <a:r>
              <a:rPr lang="ru-RU" sz="1600" dirty="0"/>
              <a:t>. внешние совместители и лица, работающие по договорам гражданско-правового характера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103355"/>
              </p:ext>
            </p:extLst>
          </p:nvPr>
        </p:nvGraphicFramePr>
        <p:xfrm>
          <a:off x="420624" y="785933"/>
          <a:ext cx="10866119" cy="2835070"/>
        </p:xfrm>
        <a:graphic>
          <a:graphicData uri="http://schemas.openxmlformats.org/drawingml/2006/table">
            <a:tbl>
              <a:tblPr/>
              <a:tblGrid>
                <a:gridCol w="11521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0774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0078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3573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072044"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69588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педагогических работников, имеющих первую или высшую квалификационные категории, ученое звание и (или) ученую степень и (или) лиц, приравненных к ним, в общей численности педагогических работников, участвующих в реализации 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основной 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образовательной 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программы, 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</a:t>
                      </a:r>
                      <a:r>
                        <a:rPr kumimoji="0" lang="ru-RU" altLang="ru-RU" sz="1800" b="0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50% и более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7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49%</a:t>
                      </a:r>
                      <a:endParaRPr kumimoji="0" lang="ru-RU" altLang="ru-RU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4746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</a:t>
                      </a:r>
                      <a:r>
                        <a:rPr kumimoji="0" lang="ru-RU" alt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0"/>
          <p:cNvSpPr/>
          <p:nvPr/>
        </p:nvSpPr>
        <p:spPr>
          <a:xfrm>
            <a:off x="2770632" y="4820816"/>
            <a:ext cx="8388095" cy="10039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1600" dirty="0"/>
              <a:t>Используются сведения о педагогических работниках, имеющих квалификационные категории по должности «Учитель» и (или) «Преподаватель», и (или) ученое звание и (или) ученую степень (в </a:t>
            </a:r>
            <a:r>
              <a:rPr lang="ru-RU" sz="1600" dirty="0" err="1"/>
              <a:t>т.ч</a:t>
            </a:r>
            <a:r>
              <a:rPr lang="ru-RU" sz="1600" dirty="0"/>
              <a:t>. богословские ученые степени и звания) и лиц, приравненных к ним, участвующих в реализации учебного плана </a:t>
            </a:r>
            <a:r>
              <a:rPr lang="ru-RU" sz="1600" dirty="0" smtClean="0"/>
              <a:t>ООП </a:t>
            </a: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1512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4604" y="265699"/>
            <a:ext cx="8237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(СПО) </a:t>
            </a:r>
            <a:endParaRPr lang="ru-RU" b="1" baseline="-2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177653"/>
              </p:ext>
            </p:extLst>
          </p:nvPr>
        </p:nvGraphicFramePr>
        <p:xfrm>
          <a:off x="745486" y="722402"/>
          <a:ext cx="10680828" cy="1926730"/>
        </p:xfrm>
        <a:graphic>
          <a:graphicData uri="http://schemas.openxmlformats.org/drawingml/2006/table">
            <a:tbl>
              <a:tblPr/>
              <a:tblGrid>
                <a:gridCol w="6994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27611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6362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77114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535401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4111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Наличие внутренней системы оценки качества образования - АП</a:t>
                      </a:r>
                      <a:r>
                        <a:rPr kumimoji="0" lang="ru-RU" altLang="ru-RU" sz="2000" b="0" i="0" u="none" strike="noStrike" cap="none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Имеется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444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имеется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22271" marR="22271" marT="36644" marB="3664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219" y="2800195"/>
            <a:ext cx="2027152" cy="383834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РАСЧЕТА ПОКАЗАТЕЛЯ АП</a:t>
            </a:r>
            <a:r>
              <a:rPr lang="ru-RU" b="1" baseline="-25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b="1" baseline="-25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26080" y="2736503"/>
            <a:ext cx="90159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 smtClean="0"/>
              <a:t>Предоставляется </a:t>
            </a:r>
            <a:r>
              <a:rPr lang="ru-RU" sz="1600" dirty="0"/>
              <a:t>по образовательной программе </a:t>
            </a:r>
            <a:r>
              <a:rPr lang="ru-RU" sz="1600" dirty="0" smtClean="0"/>
              <a:t>СПО за период реализации. </a:t>
            </a:r>
            <a:endParaRPr lang="ru-RU" sz="1600" dirty="0" smtClean="0"/>
          </a:p>
          <a:p>
            <a:pPr marL="342900" indent="-342900">
              <a:buAutoNum type="arabicPeriod"/>
            </a:pPr>
            <a:r>
              <a:rPr lang="ru-RU" sz="1600" dirty="0" smtClean="0"/>
              <a:t>Критерии </a:t>
            </a:r>
            <a:r>
              <a:rPr lang="ru-RU" sz="1600" dirty="0"/>
              <a:t>внутренней системы оценки качества образования: </a:t>
            </a:r>
            <a:endParaRPr lang="ru-RU" sz="1600" dirty="0" smtClean="0"/>
          </a:p>
          <a:p>
            <a:r>
              <a:rPr lang="ru-RU" sz="1600" dirty="0" smtClean="0"/>
              <a:t>а</a:t>
            </a:r>
            <a:r>
              <a:rPr lang="ru-RU" sz="1600" dirty="0"/>
              <a:t>) Локальный нормативный акт о внутренней системе оценки качества образования; </a:t>
            </a:r>
            <a:endParaRPr lang="ru-RU" sz="1600" dirty="0" smtClean="0"/>
          </a:p>
          <a:p>
            <a:r>
              <a:rPr lang="ru-RU" sz="1600" dirty="0" smtClean="0"/>
              <a:t>б</a:t>
            </a:r>
            <a:r>
              <a:rPr lang="ru-RU" sz="1600" dirty="0"/>
              <a:t>) отчет о </a:t>
            </a:r>
            <a:r>
              <a:rPr lang="ru-RU" sz="1600" dirty="0" err="1"/>
              <a:t>самообследовании</a:t>
            </a:r>
            <a:r>
              <a:rPr lang="ru-RU" sz="1600" dirty="0"/>
              <a:t> (или самостоятельные документы), включающий информацию о: </a:t>
            </a:r>
            <a:endParaRPr lang="ru-RU" sz="1600" dirty="0" smtClean="0"/>
          </a:p>
          <a:p>
            <a:pPr marL="285750" indent="-285750">
              <a:buFontTx/>
              <a:buChar char="-"/>
            </a:pPr>
            <a:r>
              <a:rPr lang="ru-RU" sz="1600" dirty="0" smtClean="0"/>
              <a:t>результатах </a:t>
            </a:r>
            <a:r>
              <a:rPr lang="ru-RU" sz="1600" dirty="0"/>
              <a:t>опросов работодателей и (или) их объединений, иных юридических и (или) физических лиц об удовлетворенности качеством образования; </a:t>
            </a:r>
            <a:endParaRPr lang="ru-RU" sz="1600" dirty="0" smtClean="0"/>
          </a:p>
          <a:p>
            <a:pPr marL="285750" indent="-285750">
              <a:buFontTx/>
              <a:buChar char="-"/>
            </a:pPr>
            <a:r>
              <a:rPr lang="ru-RU" sz="1600" dirty="0" smtClean="0"/>
              <a:t>результатах </a:t>
            </a:r>
            <a:r>
              <a:rPr lang="ru-RU" sz="1600" dirty="0"/>
              <a:t>опросов педагогических работников профессиональной организации об удовлетворенности условиями и организацией образовательной деятельности в рамках реализации образовательной программы среднего профессионального образования; </a:t>
            </a:r>
            <a:endParaRPr lang="ru-RU" sz="1600" dirty="0" smtClean="0"/>
          </a:p>
          <a:p>
            <a:pPr marL="285750" indent="-285750">
              <a:buFontTx/>
              <a:buChar char="-"/>
            </a:pPr>
            <a:r>
              <a:rPr lang="ru-RU" sz="1600" dirty="0" smtClean="0"/>
              <a:t>результатах </a:t>
            </a:r>
            <a:r>
              <a:rPr lang="ru-RU" sz="1600" dirty="0"/>
              <a:t>опросов обучающихся профессиональной организации об удовлетворенности условиями, содержанием, организацией и качеством образовательного процесса в целом и отдельных </a:t>
            </a:r>
            <a:r>
              <a:rPr lang="ru-RU" sz="1600" dirty="0" smtClean="0"/>
              <a:t>дисциплин (модулей) и практик</a:t>
            </a:r>
          </a:p>
          <a:p>
            <a:pPr marL="285750" indent="-285750">
              <a:buFontTx/>
              <a:buChar char="-"/>
            </a:pPr>
            <a:endParaRPr lang="ru-RU" sz="1600" dirty="0"/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Подтверждается ссылками на соответствующие разделы официального сайта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41385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04604" y="265699"/>
            <a:ext cx="8237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Показатель АП</a:t>
            </a:r>
            <a:r>
              <a:rPr lang="ru-RU" b="1" baseline="-25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-ШКОЛА </a:t>
            </a:r>
            <a:endParaRPr lang="ru-RU" b="1" baseline="-2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752219" y="635031"/>
          <a:ext cx="10680829" cy="2798308"/>
        </p:xfrm>
        <a:graphic>
          <a:graphicData uri="http://schemas.openxmlformats.org/drawingml/2006/table">
            <a:tbl>
              <a:tblPr/>
              <a:tblGrid>
                <a:gridCol w="11314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9710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514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2690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05031"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4111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altLang="ru-RU" sz="2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педагогических работников, прошедших повышение квалификации по профилю педагогической деятельности за последние 3 года, в общем числе педагогических работников, участвующих в реализации основной образовательной программы, - АП</a:t>
                      </a:r>
                      <a:r>
                        <a:rPr kumimoji="0" lang="ru-RU" altLang="ru-RU" sz="2000" b="0" i="0" u="none" strike="noStrike" kern="1200" cap="none" spc="0" normalizeH="0" baseline="-25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90% и более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619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70% - 89%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619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70 %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67492" y="3976347"/>
            <a:ext cx="2027152" cy="163673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 РАСЧЕТА ПОКАЗАТЕЛЯ АП</a:t>
            </a:r>
            <a:r>
              <a:rPr lang="ru-RU" b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211781" y="4110182"/>
                <a:ext cx="6724073" cy="25056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Показатель рассчитывается по формуле: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АП</m:t>
                      </m:r>
                      <m:r>
                        <a:rPr lang="ru-RU" b="0" i="1" baseline="-2500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4</m:t>
                      </m:r>
                      <m:r>
                        <a:rPr lang="ru-RU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den>
                      </m:f>
                      <m:r>
                        <a:rPr lang="ru-RU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×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100</m:t>
                      </m:r>
                    </m:oMath>
                  </m:oMathPara>
                </a14:m>
                <a:endPara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Информация по показателю АП</a:t>
                </a:r>
                <a:r>
                  <a:rPr lang="ru-RU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4 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предоставляется по основной образовательной программе  ООО/СОО за 2023 год.</a:t>
                </a:r>
              </a:p>
              <a:p>
                <a:pPr algn="just"/>
                <a:r>
                  <a:rPr lang="ru-RU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Рассчитывается от общего количества педагогических работников, участвующих в реализации учебного плана основной образовательной программы.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781" y="4110182"/>
                <a:ext cx="6724073" cy="2505686"/>
              </a:xfrm>
              <a:prstGeom prst="rect">
                <a:avLst/>
              </a:prstGeom>
              <a:blipFill rotWithShape="0">
                <a:blip r:embed="rId2"/>
                <a:stretch>
                  <a:fillRect l="-816" t="-1217" r="-725" b="-292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7932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4604" y="265699"/>
            <a:ext cx="8237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-ШКОЛА </a:t>
            </a:r>
            <a:endParaRPr lang="ru-RU" b="1" baseline="-25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790482"/>
              </p:ext>
            </p:extLst>
          </p:nvPr>
        </p:nvGraphicFramePr>
        <p:xfrm>
          <a:off x="752219" y="615041"/>
          <a:ext cx="10680829" cy="2202050"/>
        </p:xfrm>
        <a:graphic>
          <a:graphicData uri="http://schemas.openxmlformats.org/drawingml/2006/table">
            <a:tbl>
              <a:tblPr/>
              <a:tblGrid>
                <a:gridCol w="11314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9710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514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2690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00494"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7697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выпускников, не набравших минимальное количество баллов по обязательным учебным предметам при прохождении государственной итоговой аттестации по образовательной программе основного общего образования, от общего количества выпускников,</a:t>
                      </a:r>
                      <a:r>
                        <a:rPr kumimoji="0" lang="ru-RU" alt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- АП</a:t>
                      </a:r>
                      <a:r>
                        <a:rPr kumimoji="0" lang="ru-RU" altLang="ru-RU" sz="1600" b="0" i="0" u="none" strike="noStrike" kern="1200" cap="none" spc="0" normalizeH="0" baseline="-25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5%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96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5% - 9%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580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10% и более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4238010"/>
              </p:ext>
            </p:extLst>
          </p:nvPr>
        </p:nvGraphicFramePr>
        <p:xfrm>
          <a:off x="752219" y="4149467"/>
          <a:ext cx="10680829" cy="2432548"/>
        </p:xfrm>
        <a:graphic>
          <a:graphicData uri="http://schemas.openxmlformats.org/drawingml/2006/table">
            <a:tbl>
              <a:tblPr/>
              <a:tblGrid>
                <a:gridCol w="113144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9710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4514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2690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00494">
                <a:tc rowSpan="4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Школа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Критериальное</a:t>
                      </a: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значение показателя мониторинга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баллов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37697">
                <a:tc vMerge="1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Доля выпускников, получивших допуск к государственной итоговой аттестации по образовательной программе основного общего образования (без учета повторного прохождения итогового собеседования по русскому языку и (или) ликвидации академической задолженности), от общего количества выпускников - АП</a:t>
                      </a:r>
                      <a:r>
                        <a:rPr kumimoji="0" lang="ru-RU" sz="1600" b="0" i="0" u="none" strike="noStrike" kern="1200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22271" marR="22271" marT="36637" marB="3663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90% и более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96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80% - 89%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24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algn="l" defTabSz="914400" rtl="0" eaLnBrk="1" latinLnBrk="0" hangingPunct="1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algn="l" defTabSz="914400" rtl="0" eaLnBrk="0" fontAlgn="base" latinLnBrk="0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1800" kern="12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4964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Менее 80%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kumimoji="0" lang="ru-RU" altLang="ru-RU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2271" marR="22271" marT="36643" marB="3664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2219" y="2949138"/>
            <a:ext cx="105900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показателям 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b="1" baseline="-25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</a:t>
            </a:r>
            <a:r>
              <a:rPr lang="ru-RU" b="1" baseline="-25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будет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предзагружена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ИС ГА за 2022 год (редактирование возможно, через поле «Комментарий»).</a:t>
            </a:r>
          </a:p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Источником данных, необходимым для расчета показателей является ФИС ГИА, а также региональные информационные системы.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311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6393" y="1305098"/>
            <a:ext cx="1366788" cy="433530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Пороговое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Балла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26021" y="1305098"/>
            <a:ext cx="1448820" cy="4335306"/>
          </a:xfrm>
          <a:prstGeom prst="rect">
            <a:avLst/>
          </a:prstGeom>
          <a:gradFill>
            <a:gsLst>
              <a:gs pos="0">
                <a:srgbClr val="92D050"/>
              </a:gs>
              <a:gs pos="87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участвующих в ВПР</a:t>
            </a: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АП1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АП2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АП3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АП4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АП5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АП6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47650" y="1305098"/>
            <a:ext cx="1501541" cy="4335306"/>
          </a:xfrm>
          <a:prstGeom prst="rect">
            <a:avLst/>
          </a:prstGeom>
          <a:gradFill>
            <a:gsLst>
              <a:gs pos="0">
                <a:srgbClr val="92D050"/>
              </a:gs>
              <a:gs pos="87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Участвующие в ВПР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АП1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АП2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АП3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АП4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АП5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АП6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682165" y="867148"/>
            <a:ext cx="887712" cy="8758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Min3</a:t>
            </a:r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5103794" y="905648"/>
            <a:ext cx="887712" cy="837399"/>
          </a:xfrm>
          <a:prstGeom prst="ellipse">
            <a:avLst/>
          </a:prstGeom>
          <a:solidFill>
            <a:srgbClr val="B9EE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Min</a:t>
            </a:r>
          </a:p>
          <a:p>
            <a:pPr algn="ctr"/>
            <a:r>
              <a:rPr lang="en-US" dirty="0" smtClean="0"/>
              <a:t>40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7822276" y="1554480"/>
            <a:ext cx="39901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организаций ООО/СОО, осуществляющих образовательную деятельность по адаптированным ООП для лиц с ОВЗ, не участвующих в ВПР, в связи с отсутствием соответствующих оценочных материалов, минимальное итоговое значение итогового балла составляет 30 баллов</a:t>
            </a:r>
          </a:p>
        </p:txBody>
      </p:sp>
      <p:sp>
        <p:nvSpPr>
          <p:cNvPr id="10" name="Овал 9"/>
          <p:cNvSpPr/>
          <p:nvPr/>
        </p:nvSpPr>
        <p:spPr>
          <a:xfrm>
            <a:off x="5178830" y="5380084"/>
            <a:ext cx="887712" cy="837399"/>
          </a:xfrm>
          <a:prstGeom prst="ellipse">
            <a:avLst/>
          </a:prstGeom>
          <a:solidFill>
            <a:srgbClr val="B9EE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Max</a:t>
            </a:r>
          </a:p>
          <a:p>
            <a:pPr algn="ctr"/>
            <a:r>
              <a:rPr lang="ru-RU" dirty="0" smtClean="0"/>
              <a:t>55</a:t>
            </a:r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2597068" y="5341584"/>
            <a:ext cx="887712" cy="8758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Max</a:t>
            </a:r>
            <a:endParaRPr lang="ru-RU" dirty="0" smtClean="0"/>
          </a:p>
          <a:p>
            <a:pPr algn="ctr"/>
            <a:r>
              <a:rPr lang="ru-RU" dirty="0" smtClean="0"/>
              <a:t>45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41248" y="169594"/>
            <a:ext cx="2880360" cy="6636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Для ШКОЛЫ</a:t>
            </a:r>
            <a:endParaRPr lang="ru-RU" sz="24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148072" y="169594"/>
            <a:ext cx="6510528" cy="6636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200" dirty="0" smtClean="0"/>
              <a:t>Формула расчета суммарного количества баллов: АП</a:t>
            </a:r>
            <a:r>
              <a:rPr lang="ru-RU" sz="2200" baseline="-25000" dirty="0" smtClean="0"/>
              <a:t>АМ</a:t>
            </a:r>
            <a:r>
              <a:rPr lang="ru-RU" sz="2200" dirty="0" smtClean="0"/>
              <a:t> = АП</a:t>
            </a:r>
            <a:r>
              <a:rPr lang="ru-RU" sz="2200" baseline="-25000" dirty="0" smtClean="0"/>
              <a:t>1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2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3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4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5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6</a:t>
            </a:r>
            <a:endParaRPr lang="ru-RU" sz="2200" baseline="-25000" dirty="0"/>
          </a:p>
        </p:txBody>
      </p:sp>
    </p:spTree>
    <p:extLst>
      <p:ext uri="{BB962C8B-B14F-4D97-AF65-F5344CB8AC3E}">
        <p14:creationId xmlns:p14="http://schemas.microsoft.com/office/powerpoint/2010/main" val="2032883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87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33828" y="1305098"/>
            <a:ext cx="1366788" cy="4335306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Пороговое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Балла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База 9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41069" y="1305098"/>
            <a:ext cx="1448820" cy="4335306"/>
          </a:xfrm>
          <a:prstGeom prst="rect">
            <a:avLst/>
          </a:prstGeom>
          <a:gradFill>
            <a:gsLst>
              <a:gs pos="0">
                <a:srgbClr val="92D050"/>
              </a:gs>
              <a:gs pos="87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демоэкзамена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программе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АП1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АП2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АП3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АП5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АП6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АП7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4117" y="1305098"/>
            <a:ext cx="1440288" cy="4335306"/>
          </a:xfrm>
          <a:prstGeom prst="rect">
            <a:avLst/>
          </a:prstGeom>
          <a:gradFill>
            <a:gsLst>
              <a:gs pos="0">
                <a:srgbClr val="92D050"/>
              </a:gs>
              <a:gs pos="87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демоэкзамена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рограмме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АП1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АП2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АП3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АП4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АП5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АП6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АП7</a:t>
            </a:r>
          </a:p>
        </p:txBody>
      </p:sp>
      <p:sp>
        <p:nvSpPr>
          <p:cNvPr id="7" name="Овал 6"/>
          <p:cNvSpPr/>
          <p:nvPr/>
        </p:nvSpPr>
        <p:spPr>
          <a:xfrm>
            <a:off x="2105745" y="933650"/>
            <a:ext cx="887712" cy="8758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Min35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3848793" y="5554652"/>
            <a:ext cx="887712" cy="837399"/>
          </a:xfrm>
          <a:prstGeom prst="ellipse">
            <a:avLst/>
          </a:prstGeom>
          <a:solidFill>
            <a:srgbClr val="B9EE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Max</a:t>
            </a:r>
          </a:p>
          <a:p>
            <a:pPr algn="ctr"/>
            <a:r>
              <a:rPr lang="en-US" dirty="0" smtClean="0"/>
              <a:t>70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3840261" y="972150"/>
            <a:ext cx="887712" cy="837399"/>
          </a:xfrm>
          <a:prstGeom prst="ellipse">
            <a:avLst/>
          </a:prstGeom>
          <a:solidFill>
            <a:srgbClr val="B9EE4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Min</a:t>
            </a:r>
          </a:p>
          <a:p>
            <a:pPr algn="ctr"/>
            <a:r>
              <a:rPr lang="en-US" dirty="0" smtClean="0"/>
              <a:t>40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1964649" y="5516152"/>
            <a:ext cx="887712" cy="87589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Max60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703772" y="1305098"/>
            <a:ext cx="1366788" cy="4416242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Пороговое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итогового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балла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база 11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(нет ВПР)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8598131" y="1358035"/>
            <a:ext cx="1448820" cy="4335306"/>
          </a:xfrm>
          <a:prstGeom prst="rect">
            <a:avLst/>
          </a:prstGeom>
          <a:gradFill>
            <a:gsLst>
              <a:gs pos="0">
                <a:srgbClr val="FFC000"/>
              </a:gs>
              <a:gs pos="87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демоэкзамена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рограмме</a:t>
            </a: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АП1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АП2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АП5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АП6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АП7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0298303" y="1305098"/>
            <a:ext cx="1575480" cy="4335306"/>
          </a:xfrm>
          <a:prstGeom prst="rect">
            <a:avLst/>
          </a:prstGeom>
          <a:gradFill>
            <a:gsLst>
              <a:gs pos="0">
                <a:srgbClr val="FFC000"/>
              </a:gs>
              <a:gs pos="87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демоэкзамена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</a:t>
            </a:r>
          </a:p>
          <a:p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программе</a:t>
            </a:r>
          </a:p>
          <a:p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АП1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АП2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АП4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АП5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АП6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АП7</a:t>
            </a:r>
          </a:p>
        </p:txBody>
      </p:sp>
      <p:sp>
        <p:nvSpPr>
          <p:cNvPr id="18" name="Овал 17"/>
          <p:cNvSpPr/>
          <p:nvPr/>
        </p:nvSpPr>
        <p:spPr>
          <a:xfrm>
            <a:off x="8082374" y="972150"/>
            <a:ext cx="887712" cy="875899"/>
          </a:xfrm>
          <a:prstGeom prst="ellipse">
            <a:avLst/>
          </a:prstGeom>
          <a:solidFill>
            <a:srgbClr val="ADC2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Min</a:t>
            </a:r>
            <a:r>
              <a:rPr lang="ru-RU" dirty="0" smtClean="0"/>
              <a:t>2</a:t>
            </a:r>
            <a:r>
              <a:rPr lang="en-US" dirty="0" smtClean="0"/>
              <a:t>5</a:t>
            </a:r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8180867" y="5536276"/>
            <a:ext cx="887712" cy="875899"/>
          </a:xfrm>
          <a:prstGeom prst="ellipse">
            <a:avLst/>
          </a:prstGeom>
          <a:solidFill>
            <a:srgbClr val="ADC2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Max</a:t>
            </a:r>
            <a:r>
              <a:rPr lang="ru-RU" dirty="0" smtClean="0"/>
              <a:t>5</a:t>
            </a:r>
            <a:r>
              <a:rPr lang="en-US" dirty="0" smtClean="0"/>
              <a:t>0</a:t>
            </a:r>
            <a:endParaRPr lang="ru-RU" dirty="0"/>
          </a:p>
        </p:txBody>
      </p:sp>
      <p:sp>
        <p:nvSpPr>
          <p:cNvPr id="20" name="Овал 19"/>
          <p:cNvSpPr/>
          <p:nvPr/>
        </p:nvSpPr>
        <p:spPr>
          <a:xfrm>
            <a:off x="10130735" y="967335"/>
            <a:ext cx="887712" cy="837399"/>
          </a:xfrm>
          <a:prstGeom prst="ellipse">
            <a:avLst/>
          </a:prstGeom>
          <a:solidFill>
            <a:srgbClr val="F190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Min</a:t>
            </a:r>
          </a:p>
          <a:p>
            <a:pPr algn="ctr"/>
            <a:r>
              <a:rPr lang="ru-RU" dirty="0" smtClean="0"/>
              <a:t>3</a:t>
            </a:r>
            <a:r>
              <a:rPr lang="en-US" dirty="0" smtClean="0"/>
              <a:t>0</a:t>
            </a:r>
            <a:endParaRPr lang="ru-RU" dirty="0"/>
          </a:p>
        </p:txBody>
      </p:sp>
      <p:sp>
        <p:nvSpPr>
          <p:cNvPr id="21" name="Овал 20"/>
          <p:cNvSpPr/>
          <p:nvPr/>
        </p:nvSpPr>
        <p:spPr>
          <a:xfrm>
            <a:off x="10037827" y="5535401"/>
            <a:ext cx="887712" cy="837399"/>
          </a:xfrm>
          <a:prstGeom prst="ellipse">
            <a:avLst/>
          </a:prstGeom>
          <a:solidFill>
            <a:srgbClr val="F1903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Max</a:t>
            </a:r>
          </a:p>
          <a:p>
            <a:pPr algn="ctr"/>
            <a:r>
              <a:rPr lang="ru-RU" dirty="0" smtClean="0"/>
              <a:t>6</a:t>
            </a:r>
            <a:r>
              <a:rPr lang="en-US" dirty="0" smtClean="0"/>
              <a:t>0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148072" y="169594"/>
            <a:ext cx="6510528" cy="6636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200" dirty="0" smtClean="0"/>
              <a:t>Формула расчета суммарного количества баллов: </a:t>
            </a:r>
            <a:r>
              <a:rPr lang="ru-RU" sz="2200" dirty="0" err="1" smtClean="0"/>
              <a:t>АПс</a:t>
            </a:r>
            <a:r>
              <a:rPr lang="ru-RU" sz="2200" dirty="0" smtClean="0"/>
              <a:t> = АП</a:t>
            </a:r>
            <a:r>
              <a:rPr lang="ru-RU" sz="2200" baseline="-25000" dirty="0" smtClean="0"/>
              <a:t>1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2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3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4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5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6</a:t>
            </a:r>
            <a:r>
              <a:rPr lang="ru-RU" sz="2200" dirty="0" smtClean="0"/>
              <a:t>+АП</a:t>
            </a:r>
            <a:r>
              <a:rPr lang="ru-RU" sz="2200" baseline="-25000" dirty="0" smtClean="0"/>
              <a:t>7</a:t>
            </a:r>
            <a:endParaRPr lang="ru-RU" sz="2200" baseline="-25000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841248" y="169594"/>
            <a:ext cx="2880360" cy="6636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Для программ СПО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4163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B9CC7BD5-1776-BC88-B961-E14FB2608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50" y="-136524"/>
            <a:ext cx="10972798" cy="1059640"/>
          </a:xfrm>
        </p:spPr>
        <p:txBody>
          <a:bodyPr/>
          <a:lstStyle/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Внесение данных (Школа)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46450" y="724804"/>
            <a:ext cx="4419910" cy="24481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/>
              <a:t>Предзагрузка</a:t>
            </a:r>
            <a:r>
              <a:rPr lang="ru-RU" b="1" dirty="0" smtClean="0"/>
              <a:t> данных по 4 показателям:</a:t>
            </a:r>
          </a:p>
          <a:p>
            <a:pPr algn="ctr"/>
            <a:endParaRPr lang="ru-RU" dirty="0" smtClean="0"/>
          </a:p>
          <a:p>
            <a:r>
              <a:rPr lang="ru-RU" dirty="0" smtClean="0"/>
              <a:t>-    наличие ЭИОС (АП</a:t>
            </a:r>
            <a:r>
              <a:rPr lang="ru-RU" baseline="-25000" dirty="0" smtClean="0"/>
              <a:t>1</a:t>
            </a:r>
            <a:r>
              <a:rPr lang="ru-RU" dirty="0" smtClean="0"/>
              <a:t>);</a:t>
            </a:r>
          </a:p>
          <a:p>
            <a:r>
              <a:rPr lang="ru-RU" dirty="0" smtClean="0"/>
              <a:t>-    участие в ВПР (АП</a:t>
            </a:r>
            <a:r>
              <a:rPr lang="ru-RU" baseline="-25000" dirty="0" smtClean="0"/>
              <a:t>2</a:t>
            </a:r>
            <a:r>
              <a:rPr lang="ru-RU" dirty="0" smtClean="0"/>
              <a:t>);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результаты ГИА (АП</a:t>
            </a:r>
            <a:r>
              <a:rPr lang="ru-RU" baseline="-25000" dirty="0" smtClean="0"/>
              <a:t>5</a:t>
            </a:r>
            <a:r>
              <a:rPr lang="ru-RU" dirty="0" smtClean="0"/>
              <a:t>, АП</a:t>
            </a:r>
            <a:r>
              <a:rPr lang="ru-RU" baseline="-25000" dirty="0" smtClean="0"/>
              <a:t>6</a:t>
            </a:r>
            <a:r>
              <a:rPr lang="ru-RU" dirty="0" smtClean="0"/>
              <a:t>)</a:t>
            </a:r>
          </a:p>
          <a:p>
            <a:endParaRPr lang="ru-RU" sz="1600" dirty="0" smtClean="0"/>
          </a:p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Редактирование через поле «Комментарий»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927740" y="724804"/>
            <a:ext cx="5932028" cy="24481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Данные, заполняемые ОО:</a:t>
            </a:r>
          </a:p>
          <a:p>
            <a:pPr algn="ctr"/>
            <a:endParaRPr lang="ru-RU" b="1" dirty="0" smtClean="0"/>
          </a:p>
          <a:p>
            <a:r>
              <a:rPr lang="ru-RU" dirty="0" smtClean="0"/>
              <a:t>- доля </a:t>
            </a:r>
            <a:r>
              <a:rPr lang="ru-RU" dirty="0" err="1" smtClean="0"/>
              <a:t>педработников</a:t>
            </a:r>
            <a:r>
              <a:rPr lang="ru-RU" dirty="0" smtClean="0"/>
              <a:t>, имеющих первую или высшую квалификационные категории (ученое звание, ученую степень) (АП</a:t>
            </a:r>
            <a:r>
              <a:rPr lang="ru-RU" baseline="-25000" dirty="0" smtClean="0"/>
              <a:t>3</a:t>
            </a:r>
            <a:r>
              <a:rPr lang="ru-RU" dirty="0" smtClean="0"/>
              <a:t>)</a:t>
            </a:r>
          </a:p>
          <a:p>
            <a:pPr algn="just"/>
            <a:r>
              <a:rPr lang="ru-RU" dirty="0" smtClean="0"/>
              <a:t>- доля </a:t>
            </a:r>
            <a:r>
              <a:rPr lang="ru-RU" dirty="0" err="1" smtClean="0"/>
              <a:t>педработников</a:t>
            </a:r>
            <a:r>
              <a:rPr lang="ru-RU" dirty="0" smtClean="0"/>
              <a:t>, прошедших повышение квалификации по профилю педагогической деятельности за последние 3 года (АП</a:t>
            </a:r>
            <a:r>
              <a:rPr lang="ru-RU" baseline="-25000" dirty="0" smtClean="0"/>
              <a:t>4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976253" y="3244334"/>
            <a:ext cx="27999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Внесение данных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(СПО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40080" y="3821572"/>
            <a:ext cx="4526280" cy="29632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/>
              <a:t>Предзагрузка</a:t>
            </a:r>
            <a:r>
              <a:rPr lang="ru-RU" b="1" dirty="0" smtClean="0"/>
              <a:t> данных по 4 показателям:</a:t>
            </a:r>
          </a:p>
          <a:p>
            <a:pPr algn="ctr"/>
            <a:endParaRPr lang="ru-RU" dirty="0" smtClean="0"/>
          </a:p>
          <a:p>
            <a:r>
              <a:rPr lang="ru-RU" dirty="0" smtClean="0"/>
              <a:t>-    наличие ЭИОС (с случае если есть ФГИС «Моя Школа) (АП</a:t>
            </a:r>
            <a:r>
              <a:rPr lang="ru-RU" baseline="-25000" dirty="0" smtClean="0"/>
              <a:t>1</a:t>
            </a:r>
            <a:r>
              <a:rPr lang="ru-RU" dirty="0" smtClean="0"/>
              <a:t>);</a:t>
            </a:r>
          </a:p>
          <a:p>
            <a:r>
              <a:rPr lang="ru-RU" dirty="0" smtClean="0"/>
              <a:t>-    трудоустройство (АП</a:t>
            </a:r>
            <a:r>
              <a:rPr lang="ru-RU" baseline="-25000" dirty="0" smtClean="0"/>
              <a:t>2</a:t>
            </a:r>
            <a:r>
              <a:rPr lang="ru-RU" dirty="0" smtClean="0"/>
              <a:t>);</a:t>
            </a:r>
            <a:endParaRPr lang="ru-RU" dirty="0"/>
          </a:p>
          <a:p>
            <a:r>
              <a:rPr lang="ru-RU" dirty="0" smtClean="0"/>
              <a:t>-     участие в ВПР (АП</a:t>
            </a:r>
            <a:r>
              <a:rPr lang="ru-RU" baseline="-25000" dirty="0" smtClean="0"/>
              <a:t>3</a:t>
            </a:r>
            <a:r>
              <a:rPr lang="ru-RU" dirty="0" smtClean="0"/>
              <a:t>) ;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результаты в </a:t>
            </a:r>
            <a:r>
              <a:rPr lang="ru-RU" dirty="0" err="1" smtClean="0"/>
              <a:t>демэкзамене</a:t>
            </a:r>
            <a:r>
              <a:rPr lang="ru-RU" dirty="0" smtClean="0"/>
              <a:t> (АП</a:t>
            </a:r>
            <a:r>
              <a:rPr lang="ru-RU" baseline="-25000" dirty="0" smtClean="0"/>
              <a:t>4</a:t>
            </a:r>
            <a:r>
              <a:rPr lang="ru-RU" dirty="0" smtClean="0"/>
              <a:t>)</a:t>
            </a:r>
          </a:p>
          <a:p>
            <a:pPr marL="285750" indent="-285750">
              <a:buFontTx/>
              <a:buChar char="-"/>
            </a:pPr>
            <a:endParaRPr lang="ru-RU" dirty="0" smtClean="0"/>
          </a:p>
          <a:p>
            <a:pPr algn="ctr"/>
            <a:r>
              <a:rPr lang="ru-RU" sz="2000" b="1" dirty="0" smtClean="0">
                <a:solidFill>
                  <a:srgbClr val="C00000"/>
                </a:solidFill>
              </a:rPr>
              <a:t>Редактирование через поле «Комментарий»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851540" y="3821572"/>
            <a:ext cx="5932028" cy="24481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Данные, заполняемые ОО:</a:t>
            </a:r>
          </a:p>
          <a:p>
            <a:pPr algn="ctr"/>
            <a:endParaRPr lang="ru-RU" b="1" dirty="0" smtClean="0"/>
          </a:p>
          <a:p>
            <a:pPr marL="285750" indent="-285750">
              <a:buFontTx/>
              <a:buChar char="-"/>
            </a:pPr>
            <a:r>
              <a:rPr lang="ru-RU" dirty="0" smtClean="0"/>
              <a:t>доля </a:t>
            </a:r>
            <a:r>
              <a:rPr lang="ru-RU" dirty="0" err="1"/>
              <a:t>педработников</a:t>
            </a:r>
            <a:r>
              <a:rPr lang="ru-RU" dirty="0"/>
              <a:t>, обеспечивающих освоение </a:t>
            </a:r>
            <a:r>
              <a:rPr lang="ru-RU" dirty="0" err="1"/>
              <a:t>профмодулей</a:t>
            </a:r>
            <a:r>
              <a:rPr lang="ru-RU" dirty="0"/>
              <a:t> </a:t>
            </a:r>
            <a:r>
              <a:rPr lang="ru-RU" dirty="0" smtClean="0"/>
              <a:t>ОП (АП</a:t>
            </a:r>
            <a:r>
              <a:rPr lang="ru-RU" baseline="-25000" dirty="0" smtClean="0"/>
              <a:t>5</a:t>
            </a:r>
            <a:r>
              <a:rPr lang="ru-RU" dirty="0" smtClean="0"/>
              <a:t>);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доля </a:t>
            </a:r>
            <a:r>
              <a:rPr lang="ru-RU" dirty="0" err="1"/>
              <a:t>педработников</a:t>
            </a:r>
            <a:r>
              <a:rPr lang="ru-RU" dirty="0"/>
              <a:t>, имеющих первую или высшую квалификационные категории (уч. звание, уч. степень</a:t>
            </a:r>
            <a:r>
              <a:rPr lang="ru-RU" dirty="0" smtClean="0"/>
              <a:t>) (АП</a:t>
            </a:r>
            <a:r>
              <a:rPr lang="ru-RU" baseline="-25000" dirty="0" smtClean="0"/>
              <a:t>6</a:t>
            </a:r>
            <a:r>
              <a:rPr lang="ru-RU" dirty="0" smtClean="0"/>
              <a:t>);</a:t>
            </a:r>
          </a:p>
          <a:p>
            <a:pPr marL="285750" indent="-285750">
              <a:buFontTx/>
              <a:buChar char="-"/>
            </a:pPr>
            <a:r>
              <a:rPr lang="ru-RU" dirty="0" smtClean="0"/>
              <a:t>наличие </a:t>
            </a:r>
            <a:r>
              <a:rPr lang="ru-RU" dirty="0"/>
              <a:t>внутренней системы оценки качества </a:t>
            </a:r>
            <a:r>
              <a:rPr lang="ru-RU" dirty="0" smtClean="0"/>
              <a:t>образования (АП</a:t>
            </a:r>
            <a:r>
              <a:rPr lang="ru-RU" baseline="-25000" dirty="0" smtClean="0"/>
              <a:t>7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49311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58334" y="1041400"/>
            <a:ext cx="10033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координатор проведения</a:t>
            </a:r>
          </a:p>
          <a:p>
            <a:pPr algn="ctr"/>
            <a:r>
              <a:rPr lang="ru-RU" sz="28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аккредитационного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мониторинга – </a:t>
            </a:r>
          </a:p>
          <a:p>
            <a:endParaRPr lang="en-US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Васильева Наталья Александровна, 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начальник отдела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государственной аккредитации образовательной деятельности управления по контролю и надзору в сфере образования </a:t>
            </a:r>
            <a:r>
              <a:rPr lang="ru-RU" sz="28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минобразования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Ростовской области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всем возникающим вопросам, вы можете обращаться в отдел государственной аккредитации образовательной деятельности по 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8(863) 300-33-16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83091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96226" y="2138741"/>
            <a:ext cx="60244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06ED7036-F771-4F7D-BA26-A5AD8D7EB309}"/>
              </a:ext>
            </a:extLst>
          </p:cNvPr>
          <p:cNvSpPr/>
          <p:nvPr/>
        </p:nvSpPr>
        <p:spPr>
          <a:xfrm>
            <a:off x="0" y="-30968"/>
            <a:ext cx="384048" cy="2234671"/>
          </a:xfrm>
          <a:prstGeom prst="rect">
            <a:avLst/>
          </a:prstGeom>
          <a:solidFill>
            <a:srgbClr val="2860A8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41289A74-AA13-C142-BE5C-30842CE12DAD}"/>
              </a:ext>
            </a:extLst>
          </p:cNvPr>
          <p:cNvSpPr/>
          <p:nvPr/>
        </p:nvSpPr>
        <p:spPr>
          <a:xfrm>
            <a:off x="-1146" y="2231136"/>
            <a:ext cx="385194" cy="22589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13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B2B9DC6E-6F98-4DAF-9B35-76575E1C0CA8}"/>
              </a:ext>
            </a:extLst>
          </p:cNvPr>
          <p:cNvSpPr/>
          <p:nvPr/>
        </p:nvSpPr>
        <p:spPr>
          <a:xfrm>
            <a:off x="-1146" y="4480560"/>
            <a:ext cx="385194" cy="2377440"/>
          </a:xfrm>
          <a:prstGeom prst="rect">
            <a:avLst/>
          </a:prstGeom>
          <a:solidFill>
            <a:srgbClr val="E31E2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13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73816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ncom Office">
  <a:themeElements>
    <a:clrScheme name="Hancom Office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Hancom Office">
      <a:majorFont>
        <a:latin typeface="Calibri"/>
        <a:ea typeface=""/>
        <a:cs typeface=""/>
        <a:font script="Jpan" typeface="MS PGothic"/>
        <a:font script="Hang" typeface="Malgun Gothic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ajorFont>
      <a:minorFont>
        <a:latin typeface="Calibri"/>
        <a:ea typeface=""/>
        <a:cs typeface=""/>
        <a:font script="Jpan" typeface="MS PGothic"/>
        <a:font script="Hang" typeface="Malgun Gothic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Phetsarath OT"/>
        <a:font script="Sinh" typeface="Iskoola Pota"/>
        <a:font script="Mong" typeface="Mongolian Baiti"/>
        <a:font script="Viet" typeface="Times New Roman"/>
        <a:font script="Uigh" typeface="Microsoft Uighur"/>
        <a:font script="Ethi" typeface="Leelawadee UI"/>
        <a:font script="Mymr" typeface="Myanmar Text"/>
      </a:minorFont>
    </a:fontScheme>
    <a:fmtScheme name="Hancom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2045</TotalTime>
  <Words>2335</Words>
  <Application>Microsoft Office PowerPoint</Application>
  <PresentationFormat>Широкоэкранный</PresentationFormat>
  <Paragraphs>434</Paragraphs>
  <Slides>22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Arial</vt:lpstr>
      <vt:lpstr>Calibri</vt:lpstr>
      <vt:lpstr>Cambria Math</vt:lpstr>
      <vt:lpstr>Tahoma</vt:lpstr>
      <vt:lpstr>Times New Roman</vt:lpstr>
      <vt:lpstr>Wingdings</vt:lpstr>
      <vt:lpstr>Hancom Office</vt:lpstr>
      <vt:lpstr>Acrobat 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Внесение данных (Школа)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Арина</dc:creator>
  <cp:lastModifiedBy>Павлова Олеся Александровна</cp:lastModifiedBy>
  <cp:revision>157</cp:revision>
  <dcterms:created xsi:type="dcterms:W3CDTF">2023-08-07T08:40:30Z</dcterms:created>
  <dcterms:modified xsi:type="dcterms:W3CDTF">2023-09-15T08:31:28Z</dcterms:modified>
  <cp:version>1100.0100.01</cp:version>
</cp:coreProperties>
</file>